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66" r:id="rId2"/>
    <p:sldId id="325" r:id="rId3"/>
    <p:sldId id="304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7" r:id="rId13"/>
    <p:sldId id="338" r:id="rId14"/>
    <p:sldId id="339" r:id="rId15"/>
    <p:sldId id="340" r:id="rId16"/>
    <p:sldId id="341" r:id="rId17"/>
    <p:sldId id="3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305" autoAdjust="0"/>
  </p:normalViewPr>
  <p:slideViewPr>
    <p:cSldViewPr>
      <p:cViewPr varScale="1">
        <p:scale>
          <a:sx n="68" d="100"/>
          <a:sy n="68" d="100"/>
        </p:scale>
        <p:origin x="924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BCA8-38DA-0F47-B339-F9E63E1C8581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DA48-D4B7-C54B-B6F9-CDED86E1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Sajeeth Kumar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Lecture 05 </a:t>
            </a:r>
            <a:r>
              <a:rPr lang="mr-IN" dirty="0"/>
              <a:t>–</a:t>
            </a:r>
            <a:r>
              <a:rPr lang="en-US" dirty="0"/>
              <a:t> Control System Design Part 1</a:t>
            </a:r>
          </a:p>
          <a:p>
            <a:r>
              <a:rPr lang="en-US" dirty="0"/>
              <a:t>Crank Shaft Position Sensor 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Phase Recognition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Phase – Exceptions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While cranking – Interaction between starter motor and flywheel might disrupt readings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Misfire – Reduction in engine speed during power stroke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Encoder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ECU runs in sequential mode only when conditions are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Runs in non-sequential mode otherwise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Capable of forced non-sequential mode by external triggers</a:t>
            </a:r>
          </a:p>
        </p:txBody>
      </p:sp>
    </p:spTree>
    <p:extLst>
      <p:ext uri="{BB962C8B-B14F-4D97-AF65-F5344CB8AC3E}">
        <p14:creationId xmlns:p14="http://schemas.microsoft.com/office/powerpoint/2010/main" val="5691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Refers to the operating condition of the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Primary states 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Cranking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Running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Over-Run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21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6C9F58-CE24-4E5F-B9C6-01A010A1A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17903"/>
              </p:ext>
            </p:extLst>
          </p:nvPr>
        </p:nvGraphicFramePr>
        <p:xfrm>
          <a:off x="2819401" y="1143381"/>
          <a:ext cx="7543800" cy="5574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9272880" imgH="6851160" progId="">
                  <p:embed/>
                </p:oleObj>
              </mc:Choice>
              <mc:Fallback>
                <p:oleObj r:id="rId3" imgW="9272880" imgH="68511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1143381"/>
                        <a:ext cx="7543800" cy="5574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247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How does the engine enter ORC from Stall?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Why do we need to capture engine states?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Who defines the engine states?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Steady state and transients</a:t>
            </a:r>
          </a:p>
        </p:txBody>
      </p:sp>
    </p:spTree>
    <p:extLst>
      <p:ext uri="{BB962C8B-B14F-4D97-AF65-F5344CB8AC3E}">
        <p14:creationId xmlns:p14="http://schemas.microsoft.com/office/powerpoint/2010/main" val="20889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3E7ADD-EBFC-4BFA-A6B2-9A0980FE0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4129"/>
              </p:ext>
            </p:extLst>
          </p:nvPr>
        </p:nvGraphicFramePr>
        <p:xfrm>
          <a:off x="2032000" y="1981200"/>
          <a:ext cx="81279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808477935"/>
                    </a:ext>
                  </a:extLst>
                </a:gridCol>
                <a:gridCol w="3259666">
                  <a:extLst>
                    <a:ext uri="{9D8B030D-6E8A-4147-A177-3AD203B41FA5}">
                      <a16:colId xmlns:a16="http://schemas.microsoft.com/office/drawing/2014/main" val="20502666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11899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 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 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Throttle Position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5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1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Cranking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&lt; RPM &lt; Crank Threshold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&lt;= Flood Clear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38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Flood Clear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&lt; RPM &lt; Crank Threshold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&gt; Flood Clear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40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– Closed Loop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Idle Limit &lt; RPM &lt; Max 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&lt; Closed Loop Limit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0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– Open Loop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Idle Limit &lt; RPM &lt; Max 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&gt; Closed Loop Limit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5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Crank Threshold &lt; RPM &lt; Idle Limit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= 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7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Idle Limit &lt; RPM &lt; Max 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WOT Limit &lt; RPM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25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ORC Limit &lt; RPM &lt; Max 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TPS = 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84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82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9530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 – Closed Loop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To meet emissions targets – Engine runs in closed loop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Closed Loop enabled only when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Throttle position less than threshold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Coolant temperature inside limits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No errors in O2 sensor or related 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Control System targets fueling to achieve a stoichiometric mixture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PID control on injector pulse width</a:t>
            </a:r>
          </a:p>
        </p:txBody>
      </p:sp>
    </p:spTree>
    <p:extLst>
      <p:ext uri="{BB962C8B-B14F-4D97-AF65-F5344CB8AC3E}">
        <p14:creationId xmlns:p14="http://schemas.microsoft.com/office/powerpoint/2010/main" val="23890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State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953000" cy="395287"/>
          </a:xfrm>
        </p:spPr>
        <p:txBody>
          <a:bodyPr>
            <a:normAutofit/>
          </a:bodyPr>
          <a:lstStyle/>
          <a:p>
            <a:r>
              <a:rPr lang="en-US" dirty="0"/>
              <a:t>Engine State – Closed Loop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6600" y="2133600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Variations in measured AFR – Changes in throttle &amp;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PID control / calibration determines effectiveness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Essential to maintain slightly richer than stoichiometric to ensure TWC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PID calibration –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Hence narrow operating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Closed loop operates on spark advance as well – but LUT based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Injection PWM is commanded, based on RPM and Load, LUT supplies base advance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Advance varied within limits to achieve target AFR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7EB76-5A34-4B9E-BDF9-DF147C6D1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2250" r="43750" b="54356"/>
          <a:stretch/>
        </p:blipFill>
        <p:spPr>
          <a:xfrm>
            <a:off x="76200" y="2771248"/>
            <a:ext cx="6871252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Plant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20311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Engine Control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Crankshaft Speed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Engine State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Phase Recognition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90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Engine Control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Crankshaft Speed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RPM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CCC15-975E-4476-8D40-9DFBC53F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6716694" cy="236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FE2F6-38E6-4952-83BF-3A23247862F0}"/>
              </a:ext>
            </a:extLst>
          </p:cNvPr>
          <p:cNvSpPr txBox="1"/>
          <p:nvPr/>
        </p:nvSpPr>
        <p:spPr>
          <a:xfrm>
            <a:off x="7453329" y="2818159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Naming Nomenclature Total – Missing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Helvetica"/>
                <a:cs typeface="Helvetica"/>
              </a:rPr>
              <a:t>Eg</a:t>
            </a:r>
            <a:r>
              <a:rPr lang="en-US" dirty="0">
                <a:latin typeface="Helvetica"/>
                <a:cs typeface="Helvetica"/>
              </a:rPr>
              <a:t> 36 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RPM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TDC resolution – Soft TDC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Need for Phase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Other use cases</a:t>
            </a:r>
          </a:p>
        </p:txBody>
      </p:sp>
    </p:spTree>
    <p:extLst>
      <p:ext uri="{BB962C8B-B14F-4D97-AF65-F5344CB8AC3E}">
        <p14:creationId xmlns:p14="http://schemas.microsoft.com/office/powerpoint/2010/main" val="125553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Crankshaft Speed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RPM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Engine is running 36-1 configuration, 14 teeth between TDC and sync 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Calculate the soft TDC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Calculate the frequency of pulses at 3000 rpm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671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Crankshaft Speed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724400" cy="395287"/>
          </a:xfrm>
        </p:spPr>
        <p:txBody>
          <a:bodyPr>
            <a:normAutofit/>
          </a:bodyPr>
          <a:lstStyle/>
          <a:p>
            <a:r>
              <a:rPr lang="en-US" dirty="0"/>
              <a:t>Engine RPM – Advanced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How is Engine RPM related to Vehicle Speed?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Engine is rotating at 4000 rpm in 3</a:t>
            </a:r>
            <a:r>
              <a:rPr lang="en-US" baseline="30000" dirty="0">
                <a:latin typeface="Helvetica"/>
                <a:cs typeface="Helvetica"/>
              </a:rPr>
              <a:t>rd</a:t>
            </a:r>
            <a:r>
              <a:rPr lang="en-US" dirty="0">
                <a:latin typeface="Helvetica"/>
                <a:cs typeface="Helvetica"/>
              </a:rPr>
              <a:t> gear, 3</a:t>
            </a:r>
            <a:r>
              <a:rPr lang="en-US" baseline="30000" dirty="0">
                <a:latin typeface="Helvetica"/>
                <a:cs typeface="Helvetica"/>
              </a:rPr>
              <a:t>rd</a:t>
            </a:r>
            <a:r>
              <a:rPr lang="en-US" dirty="0">
                <a:latin typeface="Helvetica"/>
                <a:cs typeface="Helvetica"/>
              </a:rPr>
              <a:t> gear ratio is 1.3, final drive ratio is 3.2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Calculate the wheel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the wheel size is 205/60/R16, calculate the vehicle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What is happening, if the wheel speed suddenly increases?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What is the maximum engine RPM allowed?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295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Crankshaft Speed Resolution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724400" cy="395287"/>
          </a:xfrm>
        </p:spPr>
        <p:txBody>
          <a:bodyPr>
            <a:normAutofit fontScale="92500"/>
          </a:bodyPr>
          <a:lstStyle/>
          <a:p>
            <a:r>
              <a:rPr lang="en-US" dirty="0"/>
              <a:t>Max Engine RPM – Mean Piston Speed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How is maximum engine rpm calculated?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Stress acting on the piston assembly – Tensile and Compressive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Mean piston speed = 2* RPS * Stroke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Limiting factor of max engine rpm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Usual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Low Speed Diesel – 8.5 m/s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Normal Diesel Engines – 11 m/s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Regular Petrol Engines – 18 m/s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Sports Cars – 25 m/s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49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Phase Recognition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Phase – Stroke in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Essential to identify the exact stroke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Fuel injection – Before suction stroke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Diesel Engines – Pilot, Main and Post injections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 Recognized by speed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Engine RPM measure 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90 BTDC – Average of 4-10 Teeth Speeds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90 ATDC – Average of 4-10 Teeth Speeds</a:t>
            </a:r>
          </a:p>
        </p:txBody>
      </p:sp>
    </p:spTree>
    <p:extLst>
      <p:ext uri="{BB962C8B-B14F-4D97-AF65-F5344CB8AC3E}">
        <p14:creationId xmlns:p14="http://schemas.microsoft.com/office/powerpoint/2010/main" val="38745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Engine Phase Recognition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Engine Phase – Stroke in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B554CA-E5E2-4C15-AE8C-080675EB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40732"/>
            <a:ext cx="7396081" cy="496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668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2670</TotalTime>
  <Words>665</Words>
  <Application>Microsoft Office PowerPoint</Application>
  <PresentationFormat>Widescreen</PresentationFormat>
  <Paragraphs>128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Office Theme</vt:lpstr>
      <vt:lpstr>Control Systems</vt:lpstr>
      <vt:lpstr>Scope</vt:lpstr>
      <vt:lpstr>SI Engine Control System</vt:lpstr>
      <vt:lpstr>Crankshaft Speed Resolution</vt:lpstr>
      <vt:lpstr>Crankshaft Speed Resolution</vt:lpstr>
      <vt:lpstr>Crankshaft Speed Resolution</vt:lpstr>
      <vt:lpstr>Crankshaft Speed Resolution</vt:lpstr>
      <vt:lpstr>Engine Phase Recognition</vt:lpstr>
      <vt:lpstr>Engine Phase Recognition</vt:lpstr>
      <vt:lpstr>Engine Phase Recognition</vt:lpstr>
      <vt:lpstr>Engine State Resolution</vt:lpstr>
      <vt:lpstr>Engine State Resolution</vt:lpstr>
      <vt:lpstr>Engine State Resolution</vt:lpstr>
      <vt:lpstr>Engine State Resolution</vt:lpstr>
      <vt:lpstr>Engine State Resolution</vt:lpstr>
      <vt:lpstr>Engine State Resolution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Sajeeth Kumar</cp:lastModifiedBy>
  <cp:revision>271</cp:revision>
  <dcterms:created xsi:type="dcterms:W3CDTF">2018-10-16T06:13:57Z</dcterms:created>
  <dcterms:modified xsi:type="dcterms:W3CDTF">2020-01-05T07:19:22Z</dcterms:modified>
</cp:coreProperties>
</file>